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94EF-151C-4778-9723-A2539AB6A656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E15D-E74B-4F3E-974D-676D6CFAEE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44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2700" b="1" dirty="0" smtClean="0">
                <a:solidFill>
                  <a:schemeClr val="tx1"/>
                </a:solidFill>
              </a:rPr>
              <a:t>UNIVERSIDAD NACIONAL DE MAR DEL PLATA</a:t>
            </a:r>
            <a:br>
              <a:rPr lang="es-ES" sz="2700" b="1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>FACULTAD DE HUMANIDADES</a:t>
            </a:r>
            <a:br>
              <a:rPr lang="es-ES" sz="2700" b="1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>DEPARTAMENTO DE CIENCIA DE LA INFORMACIÓN</a:t>
            </a:r>
            <a:br>
              <a:rPr lang="es-ES" sz="2700" b="1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>CÁTEDRA: TALLER DE GESTIÓN DE USARIOS. 2019.</a:t>
            </a:r>
            <a:br>
              <a:rPr lang="es-ES" sz="2700" b="1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>PROFESORES: MARIA SEGUNDA VARELA, CARLOS GUILLERMO </a:t>
            </a:r>
            <a:r>
              <a:rPr lang="es-ES" sz="2700" b="1" dirty="0" smtClean="0">
                <a:solidFill>
                  <a:schemeClr val="tx1"/>
                </a:solidFill>
              </a:rPr>
              <a:t>SCHVINDT  DURANT.</a:t>
            </a: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>ALUMNA: SUSANA BEATRIZ QUINTERO.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TAREAS Y RESPONSABILIDADES DEL BIBLIOTECARIO ESCOLAR.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4796" y="620595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mail: susanabeatrizquintero74@ gmail.com</a:t>
            </a:r>
            <a:endParaRPr lang="es-ES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852">
            <a:off x="683568" y="3391230"/>
            <a:ext cx="3344852" cy="28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Tareas del profesional.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Hacer un diagnóstico de la Unidad de Información.</a:t>
            </a:r>
          </a:p>
          <a:p>
            <a:r>
              <a:rPr lang="es-ES" b="1" dirty="0">
                <a:solidFill>
                  <a:srgbClr val="FF0000"/>
                </a:solidFill>
              </a:rPr>
              <a:t>C</a:t>
            </a:r>
            <a:r>
              <a:rPr lang="es-ES" b="1" dirty="0" smtClean="0">
                <a:solidFill>
                  <a:srgbClr val="FF0000"/>
                </a:solidFill>
              </a:rPr>
              <a:t>onocer al máximo el fondo bibliográfico.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Establecer la FODA.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Conocer los usuarios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(reales, potenciales,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 inmigrantes,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nativos, etc.)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67492"/>
            <a:ext cx="3672408" cy="28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2160240" cy="14401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Las Tareas del bibliotecario son: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Selección de textos (físicos y virtuales).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Registro.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Clasificación.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Catalogación.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Con estas tareas se prepara el material para poder encontrarlo luego de ser integrado a la biblioteca.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499992" y="2324088"/>
            <a:ext cx="3419856" cy="3493008"/>
          </a:xfrm>
        </p:spPr>
        <p:txBody>
          <a:bodyPr>
            <a:normAutofit fontScale="85000" lnSpcReduction="20000"/>
          </a:bodyPr>
          <a:lstStyle/>
          <a:p>
            <a:r>
              <a:rPr lang="es-E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En la gestión se ven implicadas tareas de intercambio pedagógico con los docentes.  Conocer nuestros usuarios y sus necesidades es primordial. También se trata el presupuesto con el que contará la biblioteca para funcionar.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25144"/>
            <a:ext cx="3600400" cy="17281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Responsabilidades del Bibliotecario Escolar.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El bibliotecario es una figura profesional, que debe trabajar en conjunto con los educadores y, a la vez, conocer los aspectos pedagógicos. De esta forma logrará una </a:t>
            </a:r>
            <a:r>
              <a:rPr lang="es-ES" b="1" dirty="0" smtClean="0">
                <a:solidFill>
                  <a:schemeClr val="tx1"/>
                </a:solidFill>
              </a:rPr>
              <a:t>integración</a:t>
            </a:r>
            <a:r>
              <a:rPr lang="es-ES" dirty="0" smtClean="0">
                <a:solidFill>
                  <a:schemeClr val="tx1"/>
                </a:solidFill>
              </a:rPr>
              <a:t> a la hora de la selección del material que el docente desee trabajar con la clase.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Es fundamental </a:t>
            </a:r>
            <a:r>
              <a:rPr lang="es-ES" b="1" dirty="0" smtClean="0">
                <a:solidFill>
                  <a:schemeClr val="tx1"/>
                </a:solidFill>
              </a:rPr>
              <a:t>coordinar</a:t>
            </a:r>
            <a:r>
              <a:rPr lang="es-ES" dirty="0" smtClean="0">
                <a:solidFill>
                  <a:schemeClr val="tx1"/>
                </a:solidFill>
              </a:rPr>
              <a:t> y hacer </a:t>
            </a:r>
            <a:r>
              <a:rPr lang="es-ES" b="1" dirty="0" smtClean="0">
                <a:solidFill>
                  <a:schemeClr val="tx1"/>
                </a:solidFill>
              </a:rPr>
              <a:t>participar </a:t>
            </a:r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b="1" dirty="0" smtClean="0">
                <a:solidFill>
                  <a:schemeClr val="tx1"/>
                </a:solidFill>
              </a:rPr>
              <a:t>todos </a:t>
            </a:r>
            <a:r>
              <a:rPr lang="es-ES" dirty="0" smtClean="0">
                <a:solidFill>
                  <a:schemeClr val="tx1"/>
                </a:solidFill>
              </a:rPr>
              <a:t> los integrantes educativos de la institución en esta instancia.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La biblioteca es un espacio cálido y oportuno para la acción :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Imaginar escuchando un relato.</a:t>
            </a:r>
            <a:endParaRPr lang="es-ES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Preguntar  todo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@facultad\TALLER DE GESTION DE USUARIOS\fairy-tale-1077863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933056"/>
            <a:ext cx="2925763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@facultad\TALLER DE GESTION DE USUARIOS\questions-1922477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2980531" cy="2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714364"/>
            <a:ext cx="7411542" cy="52362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2195" y="1604275"/>
            <a:ext cx="7056902" cy="3456384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Bahnschrift SemiBold" pitchFamily="34" charset="0"/>
              </a:rPr>
              <a:t>Si bien las actividades técnicas y de gestión son muy importantes, existen otras actividades que sacarán a la luz </a:t>
            </a:r>
            <a:r>
              <a:rPr lang="es-ES" sz="3200" dirty="0" smtClean="0">
                <a:solidFill>
                  <a:schemeClr val="tx1"/>
                </a:solidFill>
                <a:latin typeface="Bahnschrift SemiBold" pitchFamily="34" charset="0"/>
              </a:rPr>
              <a:t/>
            </a:r>
            <a:br>
              <a:rPr lang="es-ES" sz="3200" dirty="0" smtClean="0">
                <a:solidFill>
                  <a:schemeClr val="tx1"/>
                </a:solidFill>
                <a:latin typeface="Bahnschrift SemiBold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Bahnschrift SemiBold" pitchFamily="34" charset="0"/>
              </a:rPr>
              <a:t>todo </a:t>
            </a:r>
            <a:r>
              <a:rPr lang="es-ES" sz="3200" dirty="0" smtClean="0">
                <a:solidFill>
                  <a:schemeClr val="tx1"/>
                </a:solidFill>
                <a:latin typeface="Bahnschrift SemiBold" pitchFamily="34" charset="0"/>
              </a:rPr>
              <a:t>el trabajo interno. </a:t>
            </a:r>
            <a:r>
              <a:rPr lang="es-ES" sz="3200" b="1" dirty="0" smtClean="0">
                <a:solidFill>
                  <a:schemeClr val="tx1"/>
                </a:solidFill>
              </a:rPr>
              <a:t>Las actividades de Extensión </a:t>
            </a:r>
            <a:r>
              <a:rPr lang="es-ES" sz="3200" b="1" dirty="0">
                <a:solidFill>
                  <a:schemeClr val="tx1"/>
                </a:solidFill>
              </a:rPr>
              <a:t>C</a:t>
            </a:r>
            <a:r>
              <a:rPr lang="es-ES" sz="3200" b="1" dirty="0" smtClean="0">
                <a:solidFill>
                  <a:schemeClr val="tx1"/>
                </a:solidFill>
              </a:rPr>
              <a:t>ultural</a:t>
            </a:r>
            <a:r>
              <a:rPr lang="es-ES" sz="3200" dirty="0" smtClean="0">
                <a:solidFill>
                  <a:schemeClr val="tx1"/>
                </a:solidFill>
              </a:rPr>
              <a:t>, </a:t>
            </a:r>
            <a:r>
              <a:rPr lang="es-ES" sz="3200" dirty="0" smtClean="0">
                <a:solidFill>
                  <a:schemeClr val="tx1"/>
                </a:solidFill>
                <a:latin typeface="Bahnschrift SemiBold" pitchFamily="34" charset="0"/>
              </a:rPr>
              <a:t>son reflejo de ello</a:t>
            </a:r>
            <a:r>
              <a:rPr lang="es-ES" sz="3200" dirty="0" smtClean="0">
                <a:solidFill>
                  <a:schemeClr val="tx1"/>
                </a:solidFill>
              </a:rPr>
              <a:t>.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500" b="1" dirty="0">
                <a:solidFill>
                  <a:prstClr val="black"/>
                </a:solidFill>
              </a:rPr>
              <a:t>Es responsabilidad del bibliotecario difundir la </a:t>
            </a:r>
            <a:r>
              <a:rPr lang="es-ES" sz="3100" b="1" dirty="0">
                <a:solidFill>
                  <a:prstClr val="black"/>
                </a:solidFill>
              </a:rPr>
              <a:t>información</a:t>
            </a:r>
            <a:r>
              <a:rPr lang="es-ES" sz="2500" b="1" dirty="0">
                <a:solidFill>
                  <a:prstClr val="black"/>
                </a:solidFill>
              </a:rPr>
              <a:t> que posee la biblioteca</a:t>
            </a:r>
            <a:r>
              <a:rPr lang="es-ES" sz="2500" b="1" dirty="0" smtClean="0">
                <a:solidFill>
                  <a:prstClr val="black"/>
                </a:solidFill>
              </a:rPr>
              <a:t>. Agregarle </a:t>
            </a:r>
            <a:r>
              <a:rPr lang="es-ES" sz="3100" b="1" dirty="0" smtClean="0">
                <a:solidFill>
                  <a:prstClr val="black"/>
                </a:solidFill>
              </a:rPr>
              <a:t>valor</a:t>
            </a:r>
            <a:r>
              <a:rPr lang="es-ES" sz="2500" b="1" dirty="0" smtClean="0">
                <a:solidFill>
                  <a:prstClr val="black"/>
                </a:solidFill>
              </a:rPr>
              <a:t> y hacerla </a:t>
            </a:r>
            <a:r>
              <a:rPr lang="es-ES" sz="3100" b="1" dirty="0" smtClean="0">
                <a:solidFill>
                  <a:prstClr val="black"/>
                </a:solidFill>
              </a:rPr>
              <a:t>atractiva</a:t>
            </a:r>
            <a:r>
              <a:rPr lang="es-ES" sz="2500" b="1" dirty="0" smtClean="0">
                <a:solidFill>
                  <a:prstClr val="black"/>
                </a:solidFill>
              </a:rPr>
              <a:t>.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9631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6523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¿Cómo se incorpora la Extensión Cultural a la Biblioteca Escolar?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@facultad\TALLER DE GESTION DE USUARIOS\book-3658687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35" y="2564904"/>
            <a:ext cx="3458021" cy="35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Una </a:t>
            </a:r>
            <a:r>
              <a:rPr lang="es-ES" dirty="0" smtClean="0">
                <a:solidFill>
                  <a:schemeClr val="tx1"/>
                </a:solidFill>
              </a:rPr>
              <a:t>forma de hacer atractiva (la información) es dinamizarla, hacerla llegar a lugares donde no se espera encontrarla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S</a:t>
            </a:r>
            <a:r>
              <a:rPr lang="es-ES" dirty="0" smtClean="0">
                <a:solidFill>
                  <a:schemeClr val="tx1"/>
                </a:solidFill>
              </a:rPr>
              <a:t>e va a buscar al usuario.</a:t>
            </a:r>
          </a:p>
          <a:p>
            <a:pPr marL="68580" indent="0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Bibliografía: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35089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sz="1400" dirty="0" smtClean="0">
                <a:solidFill>
                  <a:schemeClr val="tx1"/>
                </a:solidFill>
              </a:rPr>
              <a:t>Carrascosa, M. (2016, julio, 15). Extensión bibliotecaria: hasta donde pueden llegar las bibliotecas. [Mensaje en un blog]. Bibliogtecarios. Recuperado de</a:t>
            </a:r>
            <a:r>
              <a:rPr lang="es-ES" sz="1400" dirty="0">
                <a:solidFill>
                  <a:schemeClr val="tx1"/>
                </a:solidFill>
              </a:rPr>
              <a:t>: https://www.biblogtecarios.es/mercedescarrascosa/la-biblioteca-se-sale-hasta-donde-pueden-llegar-las-bibliotecas/</a:t>
            </a:r>
          </a:p>
          <a:p>
            <a:pPr marL="68580" indent="0">
              <a:buNone/>
            </a:pPr>
            <a:r>
              <a:rPr lang="es-ES" sz="1400" dirty="0" smtClean="0">
                <a:solidFill>
                  <a:schemeClr val="tx1"/>
                </a:solidFill>
              </a:rPr>
              <a:t>Herrera, F. Miranda, J. y Palomero, A. (2013, junio, 1). Perfil y tareas del bibliotecario. Las funciones del bibliotecario. La dinamización de la biblioteca escolar. [Mensaje en un blog]. El bibliotecario. </a:t>
            </a:r>
            <a:r>
              <a:rPr lang="es-ES" sz="1400" dirty="0">
                <a:solidFill>
                  <a:schemeClr val="tx1"/>
                </a:solidFill>
              </a:rPr>
              <a:t>Recuperado de</a:t>
            </a:r>
            <a:r>
              <a:rPr lang="es-ES" sz="1400" dirty="0" smtClean="0">
                <a:solidFill>
                  <a:schemeClr val="tx1"/>
                </a:solidFill>
              </a:rPr>
              <a:t>: http</a:t>
            </a:r>
            <a:r>
              <a:rPr lang="es-ES" sz="1400" dirty="0">
                <a:solidFill>
                  <a:schemeClr val="tx1"/>
                </a:solidFill>
              </a:rPr>
              <a:t>://franciscoherreraseverino.blogspot.com/2013/06/perfil-y-tareas-del-bibliotecario.html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266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3795</TotalTime>
  <Words>392</Words>
  <Application>Microsoft Office PowerPoint</Application>
  <PresentationFormat>Presentación en pantalla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Austin</vt:lpstr>
      <vt:lpstr>        UNIVERSIDAD NACIONAL DE MAR DEL PLATA FACULTAD DE HUMANIDADES DEPARTAMENTO DE CIENCIA DE LA INFORMACIÓN CÁTEDRA: TALLER DE GESTIÓN DE USARIOS. 2019. PROFESORES: MARIA SEGUNDA VARELA, CARLOS GUILLERMO SCHVINDT  DURANT. ALUMNA: SUSANA BEATRIZ QUINTERO.  </vt:lpstr>
      <vt:lpstr>Tareas del profesional.</vt:lpstr>
      <vt:lpstr>Las Tareas del bibliotecario son:</vt:lpstr>
      <vt:lpstr>Responsabilidades del Bibliotecario Escolar. </vt:lpstr>
      <vt:lpstr>La biblioteca es un espacio cálido y oportuno para la acción :</vt:lpstr>
      <vt:lpstr>Si bien las actividades técnicas y de gestión son muy importantes, existen otras actividades que sacarán a la luz  todo el trabajo interno. Las actividades de Extensión Cultural, son reflejo de ello.</vt:lpstr>
      <vt:lpstr>Es responsabilidad del bibliotecario difundir la información que posee la biblioteca. Agregarle valor y hacerla atractiva.</vt:lpstr>
      <vt:lpstr>¿Cómo se incorpora la Extensión Cultural a la Biblioteca Escolar?</vt:lpstr>
      <vt:lpstr>Bibliografía: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MAR DEL PLATA FACULTAD DE HUMANIDADES DEPARTAMENTO DE CIENCIA DE LA INFORMACIÓN CATÉDRA: TALLER DE GESTION DE USARIOS 2019. PROFESORES: MARIA SEGUNDA VARELA, CARLOS GUILLERMO SCHVINDT. ALUMNA: SUSANA BEATRIZ QUINTERO.</dc:title>
  <dc:creator>Igna</dc:creator>
  <cp:lastModifiedBy>Usuario de Windows</cp:lastModifiedBy>
  <cp:revision>54</cp:revision>
  <dcterms:created xsi:type="dcterms:W3CDTF">2019-09-17T01:38:00Z</dcterms:created>
  <dcterms:modified xsi:type="dcterms:W3CDTF">2020-01-18T20:17:02Z</dcterms:modified>
</cp:coreProperties>
</file>